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2" r:id="rId2"/>
    <p:sldId id="259" r:id="rId3"/>
    <p:sldId id="294" r:id="rId4"/>
    <p:sldId id="321" r:id="rId5"/>
    <p:sldId id="323" r:id="rId6"/>
    <p:sldId id="336" r:id="rId7"/>
    <p:sldId id="341" r:id="rId8"/>
    <p:sldId id="296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7" r:id="rId21"/>
    <p:sldId id="340" r:id="rId22"/>
    <p:sldId id="339" r:id="rId23"/>
    <p:sldId id="338" r:id="rId24"/>
    <p:sldId id="297" r:id="rId25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8"/>
    </p:embeddedFont>
    <p:embeddedFont>
      <p:font typeface="맑은 고딕" panose="020B0503020000020004" pitchFamily="34" charset="-127"/>
      <p:regular r:id="rId29"/>
      <p:bold r:id="rId30"/>
    </p:embeddedFont>
    <p:embeddedFont>
      <p:font typeface="NanumSquare" panose="020B0600000101010101" pitchFamily="34" charset="-127"/>
      <p:regular r:id="rId31"/>
    </p:embeddedFont>
    <p:embeddedFont>
      <p:font typeface="NanumSquare Bold" panose="020B0600000101010101" pitchFamily="34" charset="-127"/>
      <p:bold r:id="rId32"/>
    </p:embeddedFont>
    <p:embeddedFont>
      <p:font typeface="나눔스퀘어" panose="020B0600000101010101" pitchFamily="34" charset="-127"/>
      <p:regular r:id="rId33"/>
    </p:embeddedFont>
    <p:embeddedFont>
      <p:font typeface="나눔스퀘어 Bold" panose="020B0600000101010101" pitchFamily="34" charset="-127"/>
      <p:bold r:id="rId34"/>
    </p:embeddedFont>
    <p:embeddedFont>
      <p:font typeface="나눔스퀘어 ExtraBold" panose="020B0600000101010101" pitchFamily="34" charset="-127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A180"/>
    <a:srgbClr val="C09754"/>
    <a:srgbClr val="F2F2F2"/>
    <a:srgbClr val="F3EDE8"/>
    <a:srgbClr val="31251C"/>
    <a:srgbClr val="CBA973"/>
    <a:srgbClr val="BB9049"/>
    <a:srgbClr val="D9C099"/>
    <a:srgbClr val="BB9466"/>
    <a:srgbClr val="FEA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0" autoAdjust="0"/>
    <p:restoredTop sz="94792" autoAdjust="0"/>
  </p:normalViewPr>
  <p:slideViewPr>
    <p:cSldViewPr>
      <p:cViewPr varScale="1">
        <p:scale>
          <a:sx n="211" d="100"/>
          <a:sy n="211" d="100"/>
        </p:scale>
        <p:origin x="37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83333333333333"/>
          <c:y val="3.4375000000000003E-2"/>
          <c:w val="0.62083333333333335"/>
          <c:h val="0.93125000000000002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0-44A4-8347-281AA8E33B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A0-44A4-8347-281AA8E33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201776"/>
        <c:axId val="508208848"/>
      </c:radarChart>
      <c:catAx>
        <c:axId val="50820177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508208848"/>
        <c:crosses val="autoZero"/>
        <c:auto val="1"/>
        <c:lblAlgn val="ctr"/>
        <c:lblOffset val="100"/>
        <c:noMultiLvlLbl val="0"/>
      </c:catAx>
      <c:valAx>
        <c:axId val="5082088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820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2021. 5. 27.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2021. 5. 27.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32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203848" y="1700808"/>
            <a:ext cx="5328592" cy="158301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2">
                    <a:lumMod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2021. 5. 27.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2033"/>
            <a:ext cx="6440229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2021. 5. 27.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340768"/>
            <a:ext cx="8619317" cy="5025702"/>
          </a:xfrm>
        </p:spPr>
        <p:txBody>
          <a:bodyPr/>
          <a:lstStyle>
            <a:lvl1pPr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528" y="108165"/>
            <a:ext cx="6440229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125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23528" y="1340768"/>
            <a:ext cx="8619317" cy="5025702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\Desktop\5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2021. 5. 27.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788024" y="882924"/>
            <a:ext cx="4032448" cy="24740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3125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203848" y="1772816"/>
            <a:ext cx="5472608" cy="1583014"/>
          </a:xfrm>
        </p:spPr>
        <p:txBody>
          <a:bodyPr/>
          <a:lstStyle/>
          <a:p>
            <a:r>
              <a:rPr lang="ko-KR" altLang="en-US" sz="3600" dirty="0">
                <a:solidFill>
                  <a:srgbClr val="31251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아파트 매매가 조회 플랫폼 </a:t>
            </a:r>
            <a:r>
              <a:rPr lang="en-US" altLang="ko-KR" sz="3600" dirty="0">
                <a:solidFill>
                  <a:srgbClr val="31251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br>
              <a:rPr lang="en-US" altLang="ko-KR" sz="4400" dirty="0">
                <a:solidFill>
                  <a:srgbClr val="31251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3200" b="1" dirty="0">
                <a:solidFill>
                  <a:srgbClr val="BB94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</a:t>
            </a:r>
            <a:r>
              <a:rPr lang="en-US" altLang="ko-KR" sz="3200" b="1" dirty="0">
                <a:solidFill>
                  <a:srgbClr val="BB94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  <a:r>
              <a:rPr lang="ko-KR" altLang="en-US" sz="3200" b="1" dirty="0">
                <a:solidFill>
                  <a:srgbClr val="BB94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 </a:t>
            </a:r>
            <a:r>
              <a:rPr lang="en-US" altLang="ko-KR" sz="3200" b="1" dirty="0">
                <a:solidFill>
                  <a:srgbClr val="BB94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3200" b="1" dirty="0">
                <a:solidFill>
                  <a:srgbClr val="BB94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80112" y="3212976"/>
            <a:ext cx="29523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dirty="0">
                <a:solidFill>
                  <a:schemeClr val="bg1">
                    <a:lumMod val="50000"/>
                    <a:alpha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rPr>
              <a:t>팀장 </a:t>
            </a:r>
            <a:r>
              <a:rPr kumimoji="1" lang="en-US" altLang="ko-KR" sz="1600" dirty="0">
                <a:solidFill>
                  <a:schemeClr val="bg1">
                    <a:lumMod val="50000"/>
                    <a:alpha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rPr>
              <a:t>: </a:t>
            </a:r>
            <a:r>
              <a:rPr kumimoji="1" lang="ko-KR" altLang="en-US" sz="1600" dirty="0">
                <a:solidFill>
                  <a:schemeClr val="bg1">
                    <a:lumMod val="50000"/>
                    <a:alpha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rPr>
              <a:t>문성욱</a:t>
            </a:r>
            <a:endParaRPr kumimoji="1" lang="en-US" altLang="ko-KR" sz="1600" dirty="0">
              <a:solidFill>
                <a:schemeClr val="bg1">
                  <a:lumMod val="50000"/>
                  <a:alpha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굴림" pitchFamily="50" charset="-127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dirty="0">
                <a:solidFill>
                  <a:schemeClr val="bg1">
                    <a:lumMod val="50000"/>
                    <a:alpha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rPr>
              <a:t>팀원 </a:t>
            </a:r>
            <a:r>
              <a:rPr kumimoji="1" lang="en-US" altLang="ko-KR" sz="1600" dirty="0">
                <a:solidFill>
                  <a:schemeClr val="bg1">
                    <a:lumMod val="50000"/>
                    <a:alpha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rPr>
              <a:t>: </a:t>
            </a:r>
            <a:r>
              <a:rPr kumimoji="1" lang="ko-KR" altLang="en-US" sz="1600" dirty="0">
                <a:solidFill>
                  <a:schemeClr val="bg1">
                    <a:lumMod val="50000"/>
                    <a:alpha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rPr>
              <a:t>김민석</a:t>
            </a:r>
            <a:endParaRPr kumimoji="1" lang="en-US" altLang="ko-KR" sz="1600" dirty="0">
              <a:solidFill>
                <a:schemeClr val="bg1">
                  <a:lumMod val="50000"/>
                  <a:alpha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4C5D3C-FEB8-4664-BD0A-CCDD41B92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45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</a:t>
            </a:r>
          </a:p>
        </p:txBody>
      </p:sp>
      <p:pic>
        <p:nvPicPr>
          <p:cNvPr id="4" name="그림 3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C08D5D72-5CF1-44BA-8255-E23B86E0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0" y="1772816"/>
            <a:ext cx="9144000" cy="452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9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FBA541-616C-42E2-BE37-687FBDCFD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48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0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BBC31EF7-EB90-4FCD-8714-B8DF9BB35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" y="1700808"/>
            <a:ext cx="9144000" cy="45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4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A177433C-D18D-4E39-8AC2-8F0CF6DC8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48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7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14CA6D17-E046-4C9C-BD8C-6E4AC5FD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" y="1700808"/>
            <a:ext cx="9144000" cy="405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6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BC45F7-F6F4-4A03-8D84-E45572D08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" y="1772816"/>
            <a:ext cx="9144000" cy="39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</a:t>
            </a: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9C52D634-B8CD-4BA2-A258-CFDE12BA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511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B4164E-B50A-49AC-A804-A9D39D856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" y="1412776"/>
            <a:ext cx="9144000" cy="51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2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6F844-BF36-441A-9611-EB5CAA2AE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42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5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184204" y="1124744"/>
            <a:ext cx="3707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31251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000" b="1" dirty="0">
              <a:solidFill>
                <a:srgbClr val="31251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184204" y="2379409"/>
            <a:ext cx="3852292" cy="576513"/>
            <a:chOff x="1012131" y="1676033"/>
            <a:chExt cx="3852292" cy="576513"/>
          </a:xfrm>
        </p:grpSpPr>
        <p:grpSp>
          <p:nvGrpSpPr>
            <p:cNvPr id="53" name="그룹 66"/>
            <p:cNvGrpSpPr/>
            <p:nvPr/>
          </p:nvGrpSpPr>
          <p:grpSpPr>
            <a:xfrm>
              <a:off x="1012131" y="1676033"/>
              <a:ext cx="3852292" cy="574249"/>
              <a:chOff x="1077516" y="1824255"/>
              <a:chExt cx="3852292" cy="574249"/>
            </a:xfrm>
          </p:grpSpPr>
          <p:sp>
            <p:nvSpPr>
              <p:cNvPr id="55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1824255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추진 계획 및 일정</a:t>
                </a:r>
                <a:endParaRPr lang="en-US" altLang="ko-KR" sz="14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6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2151705"/>
                <a:ext cx="3168650" cy="246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ko-KR" altLang="en-US" sz="1100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개인별 프로젝트 계획 및 일정</a:t>
                </a:r>
                <a:endParaRPr lang="en-US" altLang="ko-KR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endParaRPr>
              </a:p>
            </p:txBody>
          </p:sp>
          <p:sp>
            <p:nvSpPr>
              <p:cNvPr id="57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1832193"/>
                <a:ext cx="582211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ko-KR" altLang="en-US" sz="25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54" name="직선 연결선 53"/>
            <p:cNvCxnSpPr/>
            <p:nvPr/>
          </p:nvCxnSpPr>
          <p:spPr>
            <a:xfrm>
              <a:off x="1695773" y="1750687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5184204" y="3171497"/>
            <a:ext cx="3852292" cy="651193"/>
            <a:chOff x="1012131" y="2607931"/>
            <a:chExt cx="3852292" cy="651193"/>
          </a:xfrm>
        </p:grpSpPr>
        <p:grpSp>
          <p:nvGrpSpPr>
            <p:cNvPr id="59" name="그룹 67"/>
            <p:cNvGrpSpPr/>
            <p:nvPr/>
          </p:nvGrpSpPr>
          <p:grpSpPr>
            <a:xfrm>
              <a:off x="1012131" y="2607931"/>
              <a:ext cx="3852292" cy="651193"/>
              <a:chOff x="1077516" y="2688351"/>
              <a:chExt cx="3852292" cy="651193"/>
            </a:xfrm>
          </p:grpSpPr>
          <p:sp>
            <p:nvSpPr>
              <p:cNvPr id="61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2688351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적용 기술 및 개발 환경</a:t>
                </a:r>
                <a:endParaRPr lang="en-US" altLang="ko-KR" sz="14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2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2938857"/>
                <a:ext cx="3168650" cy="400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dirty="0" err="1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SSAFY</a:t>
                </a:r>
                <a:r>
                  <a:rPr lang="ko-KR" altLang="en-US" sz="1100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에서 배운 내용부터 외부 </a:t>
                </a:r>
                <a:r>
                  <a:rPr lang="en-US" altLang="ko-KR" sz="1100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API</a:t>
                </a:r>
                <a:r>
                  <a:rPr lang="ko-KR" altLang="en-US" sz="1100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까지</a:t>
                </a:r>
                <a:endParaRPr lang="en-US" altLang="ko-KR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endParaRPr>
              </a:p>
              <a:p>
                <a:pPr>
                  <a:lnSpc>
                    <a:spcPts val="1200"/>
                  </a:lnSpc>
                  <a:defRPr/>
                </a:pPr>
                <a:r>
                  <a:rPr lang="en-US" altLang="ko-KR" sz="1100" dirty="0" err="1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FrontEnd</a:t>
                </a:r>
                <a:r>
                  <a:rPr lang="ko-KR" altLang="en-US" sz="1100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와 </a:t>
                </a:r>
                <a:r>
                  <a:rPr lang="en-US" altLang="ko-KR" sz="1100" dirty="0" err="1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BackEnd</a:t>
                </a:r>
                <a:r>
                  <a:rPr lang="ko-KR" altLang="en-US" sz="1100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는 무엇으로 구현했는가</a:t>
                </a:r>
                <a:endParaRPr lang="en-US" altLang="ko-KR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endParaRPr>
              </a:p>
            </p:txBody>
          </p:sp>
          <p:sp>
            <p:nvSpPr>
              <p:cNvPr id="63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2696289"/>
                <a:ext cx="582211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  <a:endParaRPr lang="ko-KR" altLang="en-US" sz="25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60" name="직선 연결선 59"/>
            <p:cNvCxnSpPr/>
            <p:nvPr/>
          </p:nvCxnSpPr>
          <p:spPr>
            <a:xfrm>
              <a:off x="1695773" y="2681271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5184204" y="3963585"/>
            <a:ext cx="3852292" cy="590069"/>
            <a:chOff x="1012131" y="3539829"/>
            <a:chExt cx="3852292" cy="590069"/>
          </a:xfrm>
        </p:grpSpPr>
        <p:grpSp>
          <p:nvGrpSpPr>
            <p:cNvPr id="65" name="그룹 68"/>
            <p:cNvGrpSpPr/>
            <p:nvPr/>
          </p:nvGrpSpPr>
          <p:grpSpPr>
            <a:xfrm>
              <a:off x="1012131" y="3539829"/>
              <a:ext cx="3852292" cy="574249"/>
              <a:chOff x="1077516" y="3624455"/>
              <a:chExt cx="3852292" cy="574249"/>
            </a:xfrm>
          </p:grpSpPr>
          <p:sp>
            <p:nvSpPr>
              <p:cNvPr id="67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3624455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화면 구성</a:t>
                </a:r>
                <a:endParaRPr lang="en-US" altLang="ko-KR" sz="14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8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3951905"/>
                <a:ext cx="3168650" cy="246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ko-KR" altLang="en-US" sz="1100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실제 프로젝트 내용</a:t>
                </a:r>
                <a:endParaRPr lang="en-US" altLang="ko-KR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endParaRPr>
              </a:p>
            </p:txBody>
          </p:sp>
          <p:sp>
            <p:nvSpPr>
              <p:cNvPr id="69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3632393"/>
                <a:ext cx="582211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ko-KR" altLang="en-US" sz="25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66" name="직선 연결선 65"/>
            <p:cNvCxnSpPr/>
            <p:nvPr/>
          </p:nvCxnSpPr>
          <p:spPr>
            <a:xfrm>
              <a:off x="1695773" y="3628039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8"/>
          <p:cNvGrpSpPr/>
          <p:nvPr/>
        </p:nvGrpSpPr>
        <p:grpSpPr>
          <a:xfrm>
            <a:off x="5184204" y="4755673"/>
            <a:ext cx="3852292" cy="580663"/>
            <a:chOff x="1012131" y="4471728"/>
            <a:chExt cx="3852292" cy="580663"/>
          </a:xfrm>
        </p:grpSpPr>
        <p:grpSp>
          <p:nvGrpSpPr>
            <p:cNvPr id="73" name="그룹 69"/>
            <p:cNvGrpSpPr/>
            <p:nvPr/>
          </p:nvGrpSpPr>
          <p:grpSpPr>
            <a:xfrm>
              <a:off x="1012131" y="4471728"/>
              <a:ext cx="3852292" cy="574249"/>
              <a:chOff x="1077516" y="4632567"/>
              <a:chExt cx="3852292" cy="574249"/>
            </a:xfrm>
          </p:grpSpPr>
          <p:sp>
            <p:nvSpPr>
              <p:cNvPr id="75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4632567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주요 기능</a:t>
                </a:r>
                <a:endParaRPr lang="en-US" altLang="ko-KR" sz="14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6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4960017"/>
                <a:ext cx="3168650" cy="246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ko-KR" altLang="en-US" sz="1100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핵심 서비스 및 우리 조만의 </a:t>
                </a:r>
                <a:r>
                  <a:rPr lang="ko-KR" altLang="en-US" sz="1100" dirty="0" err="1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차별점</a:t>
                </a:r>
                <a:endParaRPr lang="en-US" altLang="ko-KR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endParaRPr>
              </a:p>
            </p:txBody>
          </p:sp>
          <p:sp>
            <p:nvSpPr>
              <p:cNvPr id="77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4640505"/>
                <a:ext cx="582211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ko-KR" altLang="en-US" sz="25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74" name="직선 연결선 73"/>
            <p:cNvCxnSpPr/>
            <p:nvPr/>
          </p:nvCxnSpPr>
          <p:spPr>
            <a:xfrm>
              <a:off x="1695773" y="4550532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8">
            <a:extLst>
              <a:ext uri="{FF2B5EF4-FFF2-40B4-BE49-F238E27FC236}">
                <a16:creationId xmlns:a16="http://schemas.microsoft.com/office/drawing/2014/main" id="{42C460FD-A0CC-4EA2-9C07-141707BA0D62}"/>
              </a:ext>
            </a:extLst>
          </p:cNvPr>
          <p:cNvGrpSpPr/>
          <p:nvPr/>
        </p:nvGrpSpPr>
        <p:grpSpPr>
          <a:xfrm>
            <a:off x="5184204" y="5561560"/>
            <a:ext cx="3852292" cy="580663"/>
            <a:chOff x="1012131" y="4471728"/>
            <a:chExt cx="3852292" cy="580663"/>
          </a:xfrm>
        </p:grpSpPr>
        <p:grpSp>
          <p:nvGrpSpPr>
            <p:cNvPr id="35" name="그룹 69">
              <a:extLst>
                <a:ext uri="{FF2B5EF4-FFF2-40B4-BE49-F238E27FC236}">
                  <a16:creationId xmlns:a16="http://schemas.microsoft.com/office/drawing/2014/main" id="{35861F13-B449-4A01-83DE-293841DAB93D}"/>
                </a:ext>
              </a:extLst>
            </p:cNvPr>
            <p:cNvGrpSpPr/>
            <p:nvPr/>
          </p:nvGrpSpPr>
          <p:grpSpPr>
            <a:xfrm>
              <a:off x="1012131" y="4471728"/>
              <a:ext cx="3852292" cy="574249"/>
              <a:chOff x="1077516" y="4632567"/>
              <a:chExt cx="3852292" cy="574249"/>
            </a:xfrm>
          </p:grpSpPr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93ABE645-FFC1-4979-BEE7-B1844478EB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1158" y="4632567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후기</a:t>
                </a:r>
                <a:endParaRPr lang="en-US" altLang="ko-KR" sz="14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8" name="Text Box 11">
                <a:extLst>
                  <a:ext uri="{FF2B5EF4-FFF2-40B4-BE49-F238E27FC236}">
                    <a16:creationId xmlns:a16="http://schemas.microsoft.com/office/drawing/2014/main" id="{253981B1-4E7F-4F08-A1A8-3F6C723CA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1158" y="4960017"/>
                <a:ext cx="3168650" cy="246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ko-KR" altLang="en-US" sz="1100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개인별 감상 및 아쉬웠던 점</a:t>
                </a:r>
                <a:endParaRPr lang="en-US" altLang="ko-KR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endParaRPr>
              </a:p>
            </p:txBody>
          </p:sp>
          <p:sp>
            <p:nvSpPr>
              <p:cNvPr id="39" name="TextBox 13">
                <a:extLst>
                  <a:ext uri="{FF2B5EF4-FFF2-40B4-BE49-F238E27FC236}">
                    <a16:creationId xmlns:a16="http://schemas.microsoft.com/office/drawing/2014/main" id="{2A9F059F-62CF-4D10-A38E-33F641DAF8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516" y="4640505"/>
                <a:ext cx="582211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ko-KR" altLang="en-US" sz="25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41DC769-1DED-4713-BA8F-F9AAE5F9555F}"/>
                </a:ext>
              </a:extLst>
            </p:cNvPr>
            <p:cNvCxnSpPr/>
            <p:nvPr/>
          </p:nvCxnSpPr>
          <p:spPr>
            <a:xfrm>
              <a:off x="1695773" y="4550532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FB9D93-409B-49D2-8482-C97F3B9F62FA}"/>
              </a:ext>
            </a:extLst>
          </p:cNvPr>
          <p:cNvSpPr/>
          <p:nvPr/>
        </p:nvSpPr>
        <p:spPr>
          <a:xfrm>
            <a:off x="3959797" y="696105"/>
            <a:ext cx="5184203" cy="1079113"/>
          </a:xfrm>
          <a:prstGeom prst="rect">
            <a:avLst/>
          </a:prstGeom>
          <a:solidFill>
            <a:srgbClr val="F3E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6F8A7-ABC2-4EDB-B646-E9DDDBBA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87965"/>
            <a:ext cx="5076056" cy="89121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203064C-BB55-4EA8-97D2-46C9F41957DA}"/>
              </a:ext>
            </a:extLst>
          </p:cNvPr>
          <p:cNvGrpSpPr/>
          <p:nvPr/>
        </p:nvGrpSpPr>
        <p:grpSpPr>
          <a:xfrm>
            <a:off x="5184204" y="1587321"/>
            <a:ext cx="3852292" cy="594011"/>
            <a:chOff x="5184204" y="2276872"/>
            <a:chExt cx="3852292" cy="594011"/>
          </a:xfrm>
        </p:grpSpPr>
        <p:grpSp>
          <p:nvGrpSpPr>
            <p:cNvPr id="29" name="그룹 65"/>
            <p:cNvGrpSpPr/>
            <p:nvPr/>
          </p:nvGrpSpPr>
          <p:grpSpPr>
            <a:xfrm>
              <a:off x="5184204" y="2276872"/>
              <a:ext cx="3852292" cy="573960"/>
              <a:chOff x="1077516" y="904974"/>
              <a:chExt cx="3852292" cy="573960"/>
            </a:xfrm>
          </p:grpSpPr>
          <p:sp>
            <p:nvSpPr>
              <p:cNvPr id="34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904974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기획 배경</a:t>
                </a:r>
                <a:endParaRPr lang="en-US" altLang="ko-KR" sz="14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1232713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ko-KR" altLang="en-US" sz="1100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아이디어 제안 배경 </a:t>
                </a:r>
                <a:r>
                  <a:rPr lang="ko-KR" altLang="en-US" sz="1100" dirty="0" err="1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부터</a:t>
                </a:r>
                <a:r>
                  <a:rPr lang="ko-KR" altLang="en-US" sz="1100" dirty="0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굴림" pitchFamily="50" charset="-127"/>
                  </a:rPr>
                  <a:t> 프로젝트 목표까지</a:t>
                </a:r>
                <a:endParaRPr lang="en-US" altLang="ko-KR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endParaRPr>
              </a:p>
            </p:txBody>
          </p:sp>
          <p:sp>
            <p:nvSpPr>
              <p:cNvPr id="51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912912"/>
                <a:ext cx="582211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2500" b="1">
                    <a:solidFill>
                      <a:srgbClr val="31251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  <a:endParaRPr lang="ko-KR" altLang="en-US" sz="25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30" name="직선 연결선 2"/>
            <p:cNvCxnSpPr/>
            <p:nvPr/>
          </p:nvCxnSpPr>
          <p:spPr>
            <a:xfrm>
              <a:off x="5867846" y="2369024"/>
              <a:ext cx="0" cy="501859"/>
            </a:xfrm>
            <a:prstGeom prst="line">
              <a:avLst/>
            </a:prstGeom>
            <a:ln w="38100">
              <a:solidFill>
                <a:srgbClr val="BB94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D66DBC-02E9-40F1-A776-7EA74BD9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E2F901-C833-4C25-8A12-3856BAD52A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9" y="2548627"/>
            <a:ext cx="1233033" cy="12330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FAE318-C9CC-4F46-AD72-D9849EE9CDF4}"/>
              </a:ext>
            </a:extLst>
          </p:cNvPr>
          <p:cNvSpPr txBox="1"/>
          <p:nvPr/>
        </p:nvSpPr>
        <p:spPr>
          <a:xfrm>
            <a:off x="284405" y="4217925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드래그만으로</a:t>
            </a:r>
            <a:r>
              <a:rPr lang="ko-KR" altLang="en-US" dirty="0"/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지역의 매물들을 확인 할 수 있음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1691C77-312A-4FC8-B3EF-726006EAD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54" y="2728646"/>
            <a:ext cx="872994" cy="8729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C0CA8C9-2008-4439-BB82-F5E4B7F88FA6}"/>
              </a:ext>
            </a:extLst>
          </p:cNvPr>
          <p:cNvSpPr txBox="1"/>
          <p:nvPr/>
        </p:nvSpPr>
        <p:spPr>
          <a:xfrm>
            <a:off x="3643582" y="4220035"/>
            <a:ext cx="225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지도의 레벨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매물 검색범위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확대 및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축소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1848F7-26CB-4172-BAEB-5909308909BD}"/>
              </a:ext>
            </a:extLst>
          </p:cNvPr>
          <p:cNvGrpSpPr/>
          <p:nvPr/>
        </p:nvGrpSpPr>
        <p:grpSpPr>
          <a:xfrm>
            <a:off x="6752040" y="2681137"/>
            <a:ext cx="2176443" cy="968012"/>
            <a:chOff x="6894264" y="2301835"/>
            <a:chExt cx="2176443" cy="96801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EA26DDA-E66D-48A8-8668-CD77690E83CE}"/>
                </a:ext>
              </a:extLst>
            </p:cNvPr>
            <p:cNvGrpSpPr/>
            <p:nvPr/>
          </p:nvGrpSpPr>
          <p:grpSpPr>
            <a:xfrm>
              <a:off x="8244408" y="2415348"/>
              <a:ext cx="826299" cy="648071"/>
              <a:chOff x="7371414" y="2371769"/>
              <a:chExt cx="826299" cy="648071"/>
            </a:xfrm>
          </p:grpSpPr>
          <p:sp>
            <p:nvSpPr>
              <p:cNvPr id="34" name="순서도: 연결자 33">
                <a:extLst>
                  <a:ext uri="{FF2B5EF4-FFF2-40B4-BE49-F238E27FC236}">
                    <a16:creationId xmlns:a16="http://schemas.microsoft.com/office/drawing/2014/main" id="{03F00B8E-961C-4503-BFB0-A68F4F70E78F}"/>
                  </a:ext>
                </a:extLst>
              </p:cNvPr>
              <p:cNvSpPr/>
              <p:nvPr/>
            </p:nvSpPr>
            <p:spPr>
              <a:xfrm>
                <a:off x="7371414" y="2371769"/>
                <a:ext cx="648071" cy="64807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0B4D33-6C8D-47E0-AF46-0ADD6142C897}"/>
                  </a:ext>
                </a:extLst>
              </p:cNvPr>
              <p:cNvSpPr txBox="1"/>
              <p:nvPr/>
            </p:nvSpPr>
            <p:spPr>
              <a:xfrm>
                <a:off x="7549642" y="2489377"/>
                <a:ext cx="6480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02CD6A-6BE6-4118-8AAA-099A58709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692" y="2301835"/>
              <a:ext cx="412855" cy="41285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443477C-401E-4413-AEAE-CF07D1B6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264" y="2856992"/>
              <a:ext cx="412855" cy="41285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193BA06-3295-4F72-A8F4-A02BBEB9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025" y="2650564"/>
              <a:ext cx="412855" cy="412855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3D6E8E1-A7A6-411F-9E11-A41B40EDC285}"/>
                </a:ext>
              </a:extLst>
            </p:cNvPr>
            <p:cNvCxnSpPr/>
            <p:nvPr/>
          </p:nvCxnSpPr>
          <p:spPr>
            <a:xfrm>
              <a:off x="7884368" y="2714690"/>
              <a:ext cx="288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C4AE26A-23B0-4676-B075-2F35F3E12716}"/>
              </a:ext>
            </a:extLst>
          </p:cNvPr>
          <p:cNvSpPr txBox="1"/>
          <p:nvPr/>
        </p:nvSpPr>
        <p:spPr>
          <a:xfrm>
            <a:off x="6876256" y="418646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마커</a:t>
            </a:r>
            <a:r>
              <a:rPr lang="ko-KR" altLang="en-US" dirty="0"/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클러스터링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19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D66DBC-02E9-40F1-A776-7EA74BD9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FAE318-C9CC-4F46-AD72-D9849EE9CDF4}"/>
              </a:ext>
            </a:extLst>
          </p:cNvPr>
          <p:cNvSpPr txBox="1"/>
          <p:nvPr/>
        </p:nvSpPr>
        <p:spPr>
          <a:xfrm>
            <a:off x="284405" y="4217925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보고 있는 매물로 지도 중심 이동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색의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마킹하여</a:t>
            </a:r>
            <a:br>
              <a:rPr lang="en-US" altLang="ko-KR" dirty="0"/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 파악을 쉽게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0CA8C9-2008-4439-BB82-F5E4B7F88FA6}"/>
              </a:ext>
            </a:extLst>
          </p:cNvPr>
          <p:cNvSpPr txBox="1"/>
          <p:nvPr/>
        </p:nvSpPr>
        <p:spPr>
          <a:xfrm>
            <a:off x="3851920" y="4217925"/>
            <a:ext cx="2008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아파트</a:t>
            </a:r>
            <a:r>
              <a:rPr lang="ko-KR" altLang="en-US" dirty="0"/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 기능 지원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4AE26A-23B0-4676-B075-2F35F3E12716}"/>
              </a:ext>
            </a:extLst>
          </p:cNvPr>
          <p:cNvSpPr txBox="1"/>
          <p:nvPr/>
        </p:nvSpPr>
        <p:spPr>
          <a:xfrm>
            <a:off x="6660322" y="4215858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Pagination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E9E8B5-04C9-4ED4-85CD-AF6F37DC81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80" y="2708920"/>
            <a:ext cx="1089018" cy="10890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390E0E-589E-4EED-89E2-1411C8E387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642142"/>
            <a:ext cx="1306577" cy="13065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702A263-C4D7-4FB7-888B-CA731C46A5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22572"/>
            <a:ext cx="412855" cy="41285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C5FEDE5-05FA-4F16-A942-1D8BB0B3A621}"/>
              </a:ext>
            </a:extLst>
          </p:cNvPr>
          <p:cNvSpPr/>
          <p:nvPr/>
        </p:nvSpPr>
        <p:spPr>
          <a:xfrm>
            <a:off x="2052456" y="2649690"/>
            <a:ext cx="288032" cy="28803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18E1B73-9AA5-4438-8C6E-3346F9EAFF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 t="20022" r="36471" b="46495"/>
          <a:stretch/>
        </p:blipFill>
        <p:spPr>
          <a:xfrm>
            <a:off x="1322043" y="2889486"/>
            <a:ext cx="668002" cy="41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49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D66DBC-02E9-40F1-A776-7EA74BD9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891191-4C52-410F-934D-40FAD8952E89}"/>
              </a:ext>
            </a:extLst>
          </p:cNvPr>
          <p:cNvSpPr txBox="1"/>
          <p:nvPr/>
        </p:nvSpPr>
        <p:spPr>
          <a:xfrm>
            <a:off x="384300" y="4215857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건물 하나에 대한</a:t>
            </a:r>
            <a:br>
              <a:rPr lang="en-US" altLang="ko-KR" dirty="0"/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거래내역을 한눈에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84C5080-E620-4988-9350-3A4C0D04B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745" y="2725248"/>
            <a:ext cx="412855" cy="4128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1B9B9D4-8299-4030-A471-633B210C6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761" y="3446473"/>
            <a:ext cx="412855" cy="4128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1DA34D-78B8-4891-85C3-6B26ECB955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600" y="3225973"/>
            <a:ext cx="412855" cy="4128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3785D25-A11E-42C4-A9E1-61E5037CA2FF}"/>
              </a:ext>
            </a:extLst>
          </p:cNvPr>
          <p:cNvSpPr txBox="1"/>
          <p:nvPr/>
        </p:nvSpPr>
        <p:spPr>
          <a:xfrm>
            <a:off x="6915438" y="4099875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1KM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편의시설 표시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 제어가능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547E61E1-5F76-4E17-A605-B13779DF95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776750"/>
              </p:ext>
            </p:extLst>
          </p:nvPr>
        </p:nvGraphicFramePr>
        <p:xfrm>
          <a:off x="3419872" y="2229039"/>
          <a:ext cx="2808312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578815-6030-4FAF-BADD-41E646034E76}"/>
              </a:ext>
            </a:extLst>
          </p:cNvPr>
          <p:cNvSpPr txBox="1"/>
          <p:nvPr/>
        </p:nvSpPr>
        <p:spPr>
          <a:xfrm>
            <a:off x="3980649" y="4215858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1KM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편의시설 통계 제공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F0F5DD-5A6E-4C1B-8DB2-C1E545FF2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6" y="2544210"/>
            <a:ext cx="1363525" cy="13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D66DBC-02E9-40F1-A776-7EA74BD9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후기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82ACB1-2279-4572-932F-E6E23B34C136}"/>
              </a:ext>
            </a:extLst>
          </p:cNvPr>
          <p:cNvGrpSpPr/>
          <p:nvPr/>
        </p:nvGrpSpPr>
        <p:grpSpPr>
          <a:xfrm>
            <a:off x="755576" y="1988840"/>
            <a:ext cx="4501887" cy="4090350"/>
            <a:chOff x="351221" y="1642905"/>
            <a:chExt cx="4501887" cy="40903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A18B30-029B-4F48-850A-0DCA0DBCFB78}"/>
                </a:ext>
              </a:extLst>
            </p:cNvPr>
            <p:cNvSpPr/>
            <p:nvPr/>
          </p:nvSpPr>
          <p:spPr>
            <a:xfrm>
              <a:off x="351221" y="2132856"/>
              <a:ext cx="3312368" cy="3600399"/>
            </a:xfrm>
            <a:prstGeom prst="rect">
              <a:avLst/>
            </a:prstGeom>
            <a:solidFill>
              <a:srgbClr val="F2F2F2">
                <a:alpha val="40000"/>
              </a:srgbClr>
            </a:solidFill>
            <a:ln>
              <a:solidFill>
                <a:srgbClr val="C09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CF8A46-3767-4951-94C5-1A23D465817D}"/>
                </a:ext>
              </a:extLst>
            </p:cNvPr>
            <p:cNvSpPr txBox="1"/>
            <p:nvPr/>
          </p:nvSpPr>
          <p:spPr>
            <a:xfrm>
              <a:off x="460620" y="2331676"/>
              <a:ext cx="4392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김민석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6D33F8-0DEE-4702-8E4C-BE93711266D4}"/>
                </a:ext>
              </a:extLst>
            </p:cNvPr>
            <p:cNvSpPr txBox="1"/>
            <p:nvPr/>
          </p:nvSpPr>
          <p:spPr>
            <a:xfrm>
              <a:off x="460620" y="2968189"/>
              <a:ext cx="3024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느낀점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응답 속도를 계속 개선하는 부분이 오래 걸리는 것을 다시 한 번 깨닫았습니다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B6512D-E9CF-4AFE-91F1-8A4B4F2F9A90}"/>
                </a:ext>
              </a:extLst>
            </p:cNvPr>
            <p:cNvSpPr txBox="1"/>
            <p:nvPr/>
          </p:nvSpPr>
          <p:spPr>
            <a:xfrm>
              <a:off x="469986" y="4065585"/>
              <a:ext cx="30243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아쉬웠던 점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디자인은 재능의 </a:t>
              </a:r>
              <a:r>
                <a:rPr lang="ko-KR" altLang="en-US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영역인거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같습니다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319FD5-083C-4017-88B3-431BA00C8B62}"/>
                </a:ext>
              </a:extLst>
            </p:cNvPr>
            <p:cNvSpPr txBox="1"/>
            <p:nvPr/>
          </p:nvSpPr>
          <p:spPr>
            <a:xfrm>
              <a:off x="460620" y="4944359"/>
              <a:ext cx="30243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추후 개선점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클러스터링을 클라이언트가 아닌 서버에서 처리하도록 수정하기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C2D4A4E-7E87-4B4C-B2D8-4C3037C762DF}"/>
                </a:ext>
              </a:extLst>
            </p:cNvPr>
            <p:cNvSpPr/>
            <p:nvPr/>
          </p:nvSpPr>
          <p:spPr>
            <a:xfrm>
              <a:off x="899592" y="1642905"/>
              <a:ext cx="2146393" cy="21463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883924-CEEA-144A-9052-BB57B1721CF0}"/>
              </a:ext>
            </a:extLst>
          </p:cNvPr>
          <p:cNvGrpSpPr/>
          <p:nvPr/>
        </p:nvGrpSpPr>
        <p:grpSpPr>
          <a:xfrm>
            <a:off x="5076058" y="1988840"/>
            <a:ext cx="4501887" cy="4255561"/>
            <a:chOff x="351221" y="1642905"/>
            <a:chExt cx="4501887" cy="425556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50A6A48-6AC5-1449-9022-A7A39B40016A}"/>
                </a:ext>
              </a:extLst>
            </p:cNvPr>
            <p:cNvSpPr/>
            <p:nvPr/>
          </p:nvSpPr>
          <p:spPr>
            <a:xfrm>
              <a:off x="351221" y="2132856"/>
              <a:ext cx="3312368" cy="3600399"/>
            </a:xfrm>
            <a:prstGeom prst="rect">
              <a:avLst/>
            </a:prstGeom>
            <a:solidFill>
              <a:srgbClr val="F2F2F2">
                <a:alpha val="40000"/>
              </a:srgbClr>
            </a:solidFill>
            <a:ln>
              <a:solidFill>
                <a:srgbClr val="C097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940633-024F-DB4E-A4FE-BC13AB74555D}"/>
                </a:ext>
              </a:extLst>
            </p:cNvPr>
            <p:cNvSpPr txBox="1"/>
            <p:nvPr/>
          </p:nvSpPr>
          <p:spPr>
            <a:xfrm>
              <a:off x="460620" y="2331676"/>
              <a:ext cx="4392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문성욱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4F1536-80AF-084B-AC58-C16F17764EA1}"/>
                </a:ext>
              </a:extLst>
            </p:cNvPr>
            <p:cNvSpPr txBox="1"/>
            <p:nvPr/>
          </p:nvSpPr>
          <p:spPr>
            <a:xfrm>
              <a:off x="460620" y="2968189"/>
              <a:ext cx="3024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느낀점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대용량 데이터일수록 쿼리를 더 섬세하게 설계해야한다는 것을 알 수 있었습니다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150199-B6FA-5C4A-A2AD-DA8EEFDD17B0}"/>
                </a:ext>
              </a:extLst>
            </p:cNvPr>
            <p:cNvSpPr txBox="1"/>
            <p:nvPr/>
          </p:nvSpPr>
          <p:spPr>
            <a:xfrm>
              <a:off x="469986" y="4065585"/>
              <a:ext cx="3024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아쉬웠던 점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조원 모두가 디자인에 약해서 시간도 오래 걸렸고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퀄리티가 많이 아쉽습니다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858620-7890-424E-B54F-5D1D7726FB61}"/>
                </a:ext>
              </a:extLst>
            </p:cNvPr>
            <p:cNvSpPr txBox="1"/>
            <p:nvPr/>
          </p:nvSpPr>
          <p:spPr>
            <a:xfrm>
              <a:off x="460620" y="4944359"/>
              <a:ext cx="30243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추후 개선점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주변상점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데이터의 카테고리를 좀더 세분화하고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 </a:t>
              </a:r>
              <a:r>
                <a:rPr lang="ko-KR" altLang="en-US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극값의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편차를 줄여서 차트에 반영하기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DA4C4B7-F651-DC4A-804D-0CAF940380B8}"/>
                </a:ext>
              </a:extLst>
            </p:cNvPr>
            <p:cNvSpPr/>
            <p:nvPr/>
          </p:nvSpPr>
          <p:spPr>
            <a:xfrm>
              <a:off x="899592" y="1642905"/>
              <a:ext cx="2146393" cy="21463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9137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788024" y="1988840"/>
            <a:ext cx="4032448" cy="2474068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THANK YOU</a:t>
            </a:r>
            <a:endParaRPr lang="ko-KR" altLang="en-US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67844" y="2852936"/>
            <a:ext cx="2808312" cy="1467752"/>
            <a:chOff x="3155542" y="2925375"/>
            <a:chExt cx="2808312" cy="1381602"/>
          </a:xfrm>
        </p:grpSpPr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4212487" y="2925375"/>
              <a:ext cx="694422" cy="550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31251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3155542" y="3470161"/>
              <a:ext cx="2808312" cy="434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rPr>
                <a:t>기획 배경 및 목표</a:t>
              </a:r>
              <a:endParaRPr kumimoji="1" lang="en-US" altLang="ko-KR" sz="2400" b="1" dirty="0">
                <a:solidFill>
                  <a:srgbClr val="31251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87590" y="3930351"/>
              <a:ext cx="2049476" cy="376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r>
                <a:rPr lang="ko-KR" altLang="en-US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rPr>
                <a:t>직방</a:t>
              </a:r>
              <a:r>
                <a:rPr lang="en-US" altLang="ko-KR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rPr>
                <a:t>, </a:t>
              </a:r>
              <a:r>
                <a:rPr lang="ko-KR" altLang="en-US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rPr>
                <a:t>다방과 </a:t>
              </a:r>
              <a:r>
                <a:rPr lang="en-US" altLang="ko-KR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rPr>
                <a:t>90% </a:t>
              </a:r>
              <a:r>
                <a:rPr lang="ko-KR" altLang="en-US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rPr>
                <a:t>유사한 </a:t>
              </a:r>
              <a:br>
                <a:rPr lang="en-US" altLang="ko-KR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rPr>
              </a:br>
              <a:r>
                <a:rPr lang="ko-KR" altLang="en-US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rPr>
                <a:t>서비스를 직접 만들어 보자</a:t>
              </a:r>
              <a:r>
                <a:rPr lang="en-US" altLang="ko-KR" sz="1100" dirty="0">
                  <a:solidFill>
                    <a:srgbClr val="31251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굴림" pitchFamily="50" charset="-127"/>
                </a:rPr>
                <a:t>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D66DBC-02E9-40F1-A776-7EA74BD9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배경 및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B75F3-D8D2-41A9-9E89-3343455209D0}"/>
              </a:ext>
            </a:extLst>
          </p:cNvPr>
          <p:cNvSpPr txBox="1"/>
          <p:nvPr/>
        </p:nvSpPr>
        <p:spPr>
          <a:xfrm>
            <a:off x="309682" y="1700808"/>
            <a:ext cx="82089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 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배운 모든 지식들을 활용하여 토이 프로젝트를 만들어보자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서비스가 가능할 정도로 구현한다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부동산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피터팬의 집 구하기들을 비교하여 공통적으로 제공하는  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기능들을 구현한다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집을 구할 때 고려할 만한 부가시설들을 지도에 보여주고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평균에 비해 어떤 시설들이 많고 부족한지를 차트로 표현함으로써 거래 선택에 도움을 줄 수 있도록 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D66DBC-02E9-40F1-A776-7EA74BD9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적용 기술 및 개발 환경</a:t>
            </a:r>
          </a:p>
        </p:txBody>
      </p:sp>
      <p:pic>
        <p:nvPicPr>
          <p:cNvPr id="1026" name="Picture 2" descr="Vuex 러닝 가이드북">
            <a:extLst>
              <a:ext uri="{FF2B5EF4-FFF2-40B4-BE49-F238E27FC236}">
                <a16:creationId xmlns:a16="http://schemas.microsoft.com/office/drawing/2014/main" id="{8C122883-DA1A-4A3E-B505-B90B9B0F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63294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CC7139-65B4-4B09-AE26-7E76D0C3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38" y="353430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ring Boot + Vue CLI 3.0 프로젝트 구성하기">
            <a:extLst>
              <a:ext uri="{FF2B5EF4-FFF2-40B4-BE49-F238E27FC236}">
                <a16:creationId xmlns:a16="http://schemas.microsoft.com/office/drawing/2014/main" id="{96B87FC2-4D5B-41BD-9F98-43DBD82A8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 t="29769" r="34746" b="27545"/>
          <a:stretch/>
        </p:blipFill>
        <p:spPr bwMode="auto">
          <a:xfrm>
            <a:off x="323528" y="2664705"/>
            <a:ext cx="720080" cy="7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395B3CE-0893-4AF0-A0E8-E3812C24EABE}"/>
              </a:ext>
            </a:extLst>
          </p:cNvPr>
          <p:cNvSpPr/>
          <p:nvPr/>
        </p:nvSpPr>
        <p:spPr>
          <a:xfrm>
            <a:off x="2258310" y="3204770"/>
            <a:ext cx="432048" cy="484632"/>
          </a:xfrm>
          <a:prstGeom prst="rightArrow">
            <a:avLst/>
          </a:prstGeom>
          <a:solidFill>
            <a:srgbClr val="BDA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한눈에 보는 HTML 요소(Elements &amp; Attributes) 총정리 | HEROPY">
            <a:extLst>
              <a:ext uri="{FF2B5EF4-FFF2-40B4-BE49-F238E27FC236}">
                <a16:creationId xmlns:a16="http://schemas.microsoft.com/office/drawing/2014/main" id="{E32D1761-FEE1-4EE6-9C63-2579083A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78441"/>
            <a:ext cx="1379570" cy="68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IL] CSS의 개요 및 특징">
            <a:extLst>
              <a:ext uri="{FF2B5EF4-FFF2-40B4-BE49-F238E27FC236}">
                <a16:creationId xmlns:a16="http://schemas.microsoft.com/office/drawing/2014/main" id="{DF5AA9E7-FA71-4D06-ABD3-C4576C4F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636" y="3397368"/>
            <a:ext cx="432048" cy="6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B06A5B5-C192-4236-99D2-03483888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23" y="3405479"/>
            <a:ext cx="429245" cy="6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A0B79-0D31-4910-BCA7-88A9E0E07231}"/>
              </a:ext>
            </a:extLst>
          </p:cNvPr>
          <p:cNvSpPr txBox="1"/>
          <p:nvPr/>
        </p:nvSpPr>
        <p:spPr>
          <a:xfrm>
            <a:off x="2159047" y="2678441"/>
            <a:ext cx="12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00FEFDF-DB9F-4B4A-867A-6823AB4651D5}"/>
              </a:ext>
            </a:extLst>
          </p:cNvPr>
          <p:cNvSpPr/>
          <p:nvPr/>
        </p:nvSpPr>
        <p:spPr>
          <a:xfrm>
            <a:off x="4552012" y="3023333"/>
            <a:ext cx="432048" cy="484632"/>
          </a:xfrm>
          <a:prstGeom prst="rightArrow">
            <a:avLst/>
          </a:prstGeom>
          <a:solidFill>
            <a:srgbClr val="BDA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8FD53-6219-4E70-979D-1C0702F5B17C}"/>
              </a:ext>
            </a:extLst>
          </p:cNvPr>
          <p:cNvSpPr txBox="1"/>
          <p:nvPr/>
        </p:nvSpPr>
        <p:spPr>
          <a:xfrm>
            <a:off x="4442905" y="2678441"/>
            <a:ext cx="12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</a:t>
            </a:r>
          </a:p>
        </p:txBody>
      </p:sp>
      <p:pic>
        <p:nvPicPr>
          <p:cNvPr id="1040" name="Picture 16" descr="Sumérgete en el mundo Spring Boot - Armadillo Amarillo">
            <a:extLst>
              <a:ext uri="{FF2B5EF4-FFF2-40B4-BE49-F238E27FC236}">
                <a16:creationId xmlns:a16="http://schemas.microsoft.com/office/drawing/2014/main" id="{D5F49A3E-ED79-4FC3-96E0-3B56B9291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24" y="3308128"/>
            <a:ext cx="1252423" cy="62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F622ED6-1ABF-4465-90FB-0F9C3381202B}"/>
              </a:ext>
            </a:extLst>
          </p:cNvPr>
          <p:cNvSpPr/>
          <p:nvPr/>
        </p:nvSpPr>
        <p:spPr>
          <a:xfrm>
            <a:off x="6258218" y="3023333"/>
            <a:ext cx="432048" cy="484632"/>
          </a:xfrm>
          <a:prstGeom prst="rightArrow">
            <a:avLst/>
          </a:prstGeom>
          <a:solidFill>
            <a:srgbClr val="BDA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08417-F136-4D7F-9958-233914B83553}"/>
              </a:ext>
            </a:extLst>
          </p:cNvPr>
          <p:cNvSpPr txBox="1"/>
          <p:nvPr/>
        </p:nvSpPr>
        <p:spPr>
          <a:xfrm>
            <a:off x="6163541" y="2654001"/>
            <a:ext cx="12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7B83C-39C2-499B-A659-AA234B5869E6}"/>
              </a:ext>
            </a:extLst>
          </p:cNvPr>
          <p:cNvSpPr txBox="1"/>
          <p:nvPr/>
        </p:nvSpPr>
        <p:spPr>
          <a:xfrm>
            <a:off x="6163541" y="4149080"/>
            <a:ext cx="12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2FD874-DC69-454F-9C3B-1BFCB3EC14D4}"/>
              </a:ext>
            </a:extLst>
          </p:cNvPr>
          <p:cNvSpPr txBox="1"/>
          <p:nvPr/>
        </p:nvSpPr>
        <p:spPr>
          <a:xfrm>
            <a:off x="4442905" y="4149080"/>
            <a:ext cx="12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반환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D8A5A0C-68E4-491E-A429-483F5A7DBD9E}"/>
              </a:ext>
            </a:extLst>
          </p:cNvPr>
          <p:cNvSpPr/>
          <p:nvPr/>
        </p:nvSpPr>
        <p:spPr>
          <a:xfrm rot="10800000">
            <a:off x="6255352" y="3628256"/>
            <a:ext cx="432048" cy="484632"/>
          </a:xfrm>
          <a:prstGeom prst="rightArrow">
            <a:avLst/>
          </a:prstGeom>
          <a:solidFill>
            <a:srgbClr val="BDA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E1EB485-FA46-499A-A22F-82C76CE4634E}"/>
              </a:ext>
            </a:extLst>
          </p:cNvPr>
          <p:cNvSpPr/>
          <p:nvPr/>
        </p:nvSpPr>
        <p:spPr>
          <a:xfrm rot="10800000">
            <a:off x="4522497" y="3628256"/>
            <a:ext cx="432048" cy="484632"/>
          </a:xfrm>
          <a:prstGeom prst="rightArrow">
            <a:avLst/>
          </a:prstGeom>
          <a:solidFill>
            <a:srgbClr val="BDA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6" name="Picture 22" descr="DATABASE] MySQL이란 + 명령어">
            <a:extLst>
              <a:ext uri="{FF2B5EF4-FFF2-40B4-BE49-F238E27FC236}">
                <a16:creationId xmlns:a16="http://schemas.microsoft.com/office/drawing/2014/main" id="{B2122D6D-A8BB-4E84-A0DB-56C8CFFC9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748" y="2930461"/>
            <a:ext cx="1835696" cy="9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E5CDA0-F5FC-46ED-8770-58B16907E7F0}"/>
              </a:ext>
            </a:extLst>
          </p:cNvPr>
          <p:cNvSpPr/>
          <p:nvPr/>
        </p:nvSpPr>
        <p:spPr>
          <a:xfrm>
            <a:off x="188748" y="2526196"/>
            <a:ext cx="1931279" cy="2016224"/>
          </a:xfrm>
          <a:prstGeom prst="rect">
            <a:avLst/>
          </a:prstGeom>
          <a:noFill/>
          <a:ln>
            <a:solidFill>
              <a:srgbClr val="C09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84A78C-3A1F-4F03-95CA-8B2D4FDA0ACC}"/>
              </a:ext>
            </a:extLst>
          </p:cNvPr>
          <p:cNvSpPr/>
          <p:nvPr/>
        </p:nvSpPr>
        <p:spPr>
          <a:xfrm>
            <a:off x="5051602" y="2526196"/>
            <a:ext cx="1029271" cy="2016224"/>
          </a:xfrm>
          <a:prstGeom prst="rect">
            <a:avLst/>
          </a:prstGeom>
          <a:noFill/>
          <a:ln>
            <a:solidFill>
              <a:srgbClr val="C09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6B97E0-EC6D-44E1-9B04-9FFF4EEE3870}"/>
              </a:ext>
            </a:extLst>
          </p:cNvPr>
          <p:cNvSpPr/>
          <p:nvPr/>
        </p:nvSpPr>
        <p:spPr>
          <a:xfrm>
            <a:off x="6939548" y="2529276"/>
            <a:ext cx="2015704" cy="2016224"/>
          </a:xfrm>
          <a:prstGeom prst="rect">
            <a:avLst/>
          </a:prstGeom>
          <a:noFill/>
          <a:ln>
            <a:solidFill>
              <a:srgbClr val="C097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7AE1ECEE-1DAA-4A03-B315-1BE76CF7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103221"/>
            <a:ext cx="854762" cy="8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nstall Spring Tool Suite on Eclipse - bgasparotto">
            <a:extLst>
              <a:ext uri="{FF2B5EF4-FFF2-40B4-BE49-F238E27FC236}">
                <a16:creationId xmlns:a16="http://schemas.microsoft.com/office/drawing/2014/main" id="{B8083419-0FC6-4AE4-94DA-77947B09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0" y="5122903"/>
            <a:ext cx="1553141" cy="81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ySQL Workbench - LabAnyWhere(실험마당)">
            <a:extLst>
              <a:ext uri="{FF2B5EF4-FFF2-40B4-BE49-F238E27FC236}">
                <a16:creationId xmlns:a16="http://schemas.microsoft.com/office/drawing/2014/main" id="{0242E1FE-760B-4DB9-9DBA-A3D8B237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563" y="5150765"/>
            <a:ext cx="759674" cy="75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942BD3-E25E-4C1A-A662-BDFA70360452}"/>
              </a:ext>
            </a:extLst>
          </p:cNvPr>
          <p:cNvCxnSpPr/>
          <p:nvPr/>
        </p:nvCxnSpPr>
        <p:spPr>
          <a:xfrm>
            <a:off x="188748" y="4941168"/>
            <a:ext cx="8766504" cy="0"/>
          </a:xfrm>
          <a:prstGeom prst="line">
            <a:avLst/>
          </a:prstGeom>
          <a:ln>
            <a:solidFill>
              <a:srgbClr val="C09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D56213-7517-4F46-B63E-A40409D386C5}"/>
              </a:ext>
            </a:extLst>
          </p:cNvPr>
          <p:cNvSpPr txBox="1"/>
          <p:nvPr/>
        </p:nvSpPr>
        <p:spPr>
          <a:xfrm>
            <a:off x="5262426" y="2657292"/>
            <a:ext cx="60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137394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D66DBC-02E9-40F1-A776-7EA74BD9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추진 계획 및 일정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83326A4-7EDB-FB4C-87E6-693955168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83962"/>
              </p:ext>
            </p:extLst>
          </p:nvPr>
        </p:nvGraphicFramePr>
        <p:xfrm>
          <a:off x="746313" y="2348880"/>
          <a:ext cx="7651374" cy="410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267">
                  <a:extLst>
                    <a:ext uri="{9D8B030D-6E8A-4147-A177-3AD203B41FA5}">
                      <a16:colId xmlns:a16="http://schemas.microsoft.com/office/drawing/2014/main" val="3572686854"/>
                    </a:ext>
                  </a:extLst>
                </a:gridCol>
                <a:gridCol w="873058">
                  <a:extLst>
                    <a:ext uri="{9D8B030D-6E8A-4147-A177-3AD203B41FA5}">
                      <a16:colId xmlns:a16="http://schemas.microsoft.com/office/drawing/2014/main" val="2799474555"/>
                    </a:ext>
                  </a:extLst>
                </a:gridCol>
                <a:gridCol w="1213019">
                  <a:extLst>
                    <a:ext uri="{9D8B030D-6E8A-4147-A177-3AD203B41FA5}">
                      <a16:colId xmlns:a16="http://schemas.microsoft.com/office/drawing/2014/main" val="418119271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20726376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827679206"/>
                    </a:ext>
                  </a:extLst>
                </a:gridCol>
                <a:gridCol w="1530694">
                  <a:extLst>
                    <a:ext uri="{9D8B030D-6E8A-4147-A177-3AD203B41FA5}">
                      <a16:colId xmlns:a16="http://schemas.microsoft.com/office/drawing/2014/main" val="2483374710"/>
                    </a:ext>
                  </a:extLst>
                </a:gridCol>
              </a:tblGrid>
              <a:tr h="356914">
                <a:tc>
                  <a:txBody>
                    <a:bodyPr/>
                    <a:lstStyle/>
                    <a:p>
                      <a:endParaRPr lang="ko-Kore-KR" altLang="en-US" sz="1050" b="1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solidFill>
                      <a:srgbClr val="BDA18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50" b="1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solidFill>
                      <a:srgbClr val="BDA1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1(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금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  <a:endParaRPr lang="ko-Kore-KR" altLang="en-US" sz="1050" b="1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solidFill>
                      <a:srgbClr val="BDA1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2(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토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  <a:endParaRPr lang="ko-Kore-KR" altLang="en-US" sz="1050" b="1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solidFill>
                      <a:srgbClr val="BDA1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3(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일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  <a:endParaRPr lang="ko-Kore-KR" altLang="en-US" sz="1050" b="1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solidFill>
                      <a:srgbClr val="BDA1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4(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월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  <a:endParaRPr lang="ko-Kore-KR" altLang="en-US" sz="1050" b="1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solidFill>
                      <a:srgbClr val="BDA1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57977"/>
                  </a:ext>
                </a:extLst>
              </a:tr>
              <a:tr h="1873771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구현내용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문성욱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요구사항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ko-Kore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정리</a:t>
                      </a:r>
                      <a:endParaRPr lang="en-US" altLang="ko-Kore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DB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설계</a:t>
                      </a:r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화면 설계</a:t>
                      </a:r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협업</a:t>
                      </a:r>
                      <a: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Tool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설정</a:t>
                      </a:r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개발환경 설정</a:t>
                      </a:r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endParaRPr lang="ko-Kore-KR" altLang="en-US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회원관리 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서버코드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완성</a:t>
                      </a:r>
                      <a:b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공지사항 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서버코드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완성</a:t>
                      </a:r>
                      <a:endParaRPr lang="ko-Kore-KR" altLang="en-US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회원관리 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페이지제작</a:t>
                      </a:r>
                      <a:b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공지사항 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페이지제작</a:t>
                      </a:r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en-US" altLang="ko-Kore-KR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vuex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를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이용한 </a:t>
                      </a:r>
                      <a:b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세션관리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기능 제작</a:t>
                      </a:r>
                      <a:b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회원관리 및 공지사항 </a:t>
                      </a:r>
                      <a:b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디자인 수정</a:t>
                      </a:r>
                      <a:endParaRPr lang="ko-Kore-KR" altLang="en-US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684966"/>
                  </a:ext>
                </a:extLst>
              </a:tr>
              <a:tr h="1873771">
                <a:tc vMerge="1">
                  <a:txBody>
                    <a:bodyPr/>
                    <a:lstStyle/>
                    <a:p>
                      <a:endParaRPr lang="ko-Kore-KR" altLang="en-US" sz="105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김민석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ore-KR" altLang="en-US" sz="105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-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매매거래 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서버코드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완성</a:t>
                      </a:r>
                      <a:endParaRPr lang="ko-Kore-KR" altLang="en-US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아파트 매매거래 </a:t>
                      </a:r>
                      <a:b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페이지 디자인 수정</a:t>
                      </a:r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171450" indent="-171450" algn="ctr">
                        <a:buFontTx/>
                        <a:buChar char="-"/>
                      </a:pPr>
                      <a:endParaRPr lang="en-US" altLang="ko-Kore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카카오 맵</a:t>
                      </a:r>
                      <a: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API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를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이용한 아파트 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마커표시</a:t>
                      </a:r>
                      <a:endParaRPr lang="ko-Kore-KR" altLang="en-US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카카오 맵</a:t>
                      </a:r>
                      <a: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API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를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이용한 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클리스터링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구현</a:t>
                      </a:r>
                      <a:b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endParaRPr lang="en-US" altLang="ko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지도 중심 좌표 및 </a:t>
                      </a:r>
                      <a:b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레벨지도를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이용한 </a:t>
                      </a:r>
                      <a:br>
                        <a:rPr lang="en-US" altLang="ko-KR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동적 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마커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ko-KR" altLang="en-US" sz="9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표시기능</a:t>
                      </a:r>
                      <a:r>
                        <a:rPr lang="ko-KR" altLang="en-US" sz="9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구현</a:t>
                      </a:r>
                      <a:endParaRPr lang="en-US" altLang="ko-Kore-KR" sz="9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647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30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D66DBC-02E9-40F1-A776-7EA74BD9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추진 계획 및 일정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B7D3CD2-DE8C-4644-BDBA-EBC6782F5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28991"/>
              </p:ext>
            </p:extLst>
          </p:nvPr>
        </p:nvGraphicFramePr>
        <p:xfrm>
          <a:off x="746313" y="2348880"/>
          <a:ext cx="7651374" cy="4104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267">
                  <a:extLst>
                    <a:ext uri="{9D8B030D-6E8A-4147-A177-3AD203B41FA5}">
                      <a16:colId xmlns:a16="http://schemas.microsoft.com/office/drawing/2014/main" val="3572686854"/>
                    </a:ext>
                  </a:extLst>
                </a:gridCol>
                <a:gridCol w="873058">
                  <a:extLst>
                    <a:ext uri="{9D8B030D-6E8A-4147-A177-3AD203B41FA5}">
                      <a16:colId xmlns:a16="http://schemas.microsoft.com/office/drawing/2014/main" val="2799474555"/>
                    </a:ext>
                  </a:extLst>
                </a:gridCol>
                <a:gridCol w="1870354">
                  <a:extLst>
                    <a:ext uri="{9D8B030D-6E8A-4147-A177-3AD203B41FA5}">
                      <a16:colId xmlns:a16="http://schemas.microsoft.com/office/drawing/2014/main" val="4181192712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827679206"/>
                    </a:ext>
                  </a:extLst>
                </a:gridCol>
                <a:gridCol w="2025487">
                  <a:extLst>
                    <a:ext uri="{9D8B030D-6E8A-4147-A177-3AD203B41FA5}">
                      <a16:colId xmlns:a16="http://schemas.microsoft.com/office/drawing/2014/main" val="2483374710"/>
                    </a:ext>
                  </a:extLst>
                </a:gridCol>
              </a:tblGrid>
              <a:tr h="356914">
                <a:tc>
                  <a:txBody>
                    <a:bodyPr/>
                    <a:lstStyle/>
                    <a:p>
                      <a:endParaRPr lang="ko-Kore-KR" altLang="en-US" sz="1050" b="1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solidFill>
                      <a:srgbClr val="BDA18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50" b="1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solidFill>
                      <a:srgbClr val="BDA1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5(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  <a:endParaRPr lang="ko-Kore-KR" altLang="en-US" sz="1050" b="1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solidFill>
                      <a:srgbClr val="BDA1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6(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수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  <a:endParaRPr lang="ko-Kore-KR" altLang="en-US" sz="1050" b="1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solidFill>
                      <a:srgbClr val="BDA1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7(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목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  <a:endParaRPr lang="ko-Kore-KR" altLang="en-US" sz="1050" b="1" dirty="0">
                        <a:solidFill>
                          <a:schemeClr val="bg1"/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solidFill>
                      <a:srgbClr val="BDA1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57977"/>
                  </a:ext>
                </a:extLst>
              </a:tr>
              <a:tr h="1873771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구현내용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문성욱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-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ko-Kore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주변상가데이터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정제</a:t>
                      </a:r>
                      <a:endParaRPr lang="en-US" altLang="ko-KR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endParaRPr lang="en-US" altLang="ko-Kore-KR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ore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-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Store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Controller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CRUD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구현</a:t>
                      </a:r>
                      <a:endParaRPr lang="ko-Kore-KR" altLang="en-US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en-US" altLang="ko-Kore-KR" sz="10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Chart.js</a:t>
                      </a:r>
                      <a:r>
                        <a:rPr lang="ko-KR" altLang="en-US" sz="10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를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이용한 </a:t>
                      </a:r>
                      <a:b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r>
                        <a:rPr lang="ko-Kore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주변상점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비교 시각화</a:t>
                      </a:r>
                      <a:b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endParaRPr lang="en-US" altLang="ko-KR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-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 </a:t>
                      </a:r>
                      <a:r>
                        <a:rPr lang="ko-KR" altLang="en-US" sz="10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발표영상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제작</a:t>
                      </a:r>
                      <a:endParaRPr lang="ko-Kore-KR" altLang="en-US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10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화면설계서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완성</a:t>
                      </a:r>
                      <a:b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endParaRPr lang="en-US" altLang="ko-KR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en-US" altLang="ko-Kore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DB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ko-KR" altLang="en-US" sz="10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문서제작</a:t>
                      </a:r>
                      <a:b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(ERD,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Query Script)</a:t>
                      </a:r>
                      <a:b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endParaRPr lang="en-US" altLang="ko-KR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소스코드 정리</a:t>
                      </a:r>
                      <a:b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(</a:t>
                      </a:r>
                      <a:r>
                        <a:rPr lang="ko-KR" altLang="en-US" sz="10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최종커밋</a:t>
                      </a:r>
                      <a: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클래스다이어그램</a:t>
                      </a:r>
                      <a: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)</a:t>
                      </a:r>
                      <a:b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endParaRPr lang="en-US" altLang="ko-KR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PPT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제작</a:t>
                      </a:r>
                      <a:endParaRPr lang="en-US" altLang="ko-KR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endParaRPr lang="en-US" altLang="ko-KR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algn="ctr"/>
                      <a:endParaRPr lang="en-US" altLang="ko-Kore-KR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684966"/>
                  </a:ext>
                </a:extLst>
              </a:tr>
              <a:tr h="1873771">
                <a:tc vMerge="1">
                  <a:txBody>
                    <a:bodyPr/>
                    <a:lstStyle/>
                    <a:p>
                      <a:endParaRPr lang="ko-Kore-KR" altLang="en-US" sz="105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김민석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응답속도 향선을 위한</a:t>
                      </a:r>
                      <a:b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r>
                        <a:rPr lang="ko-KR" altLang="en-US" sz="10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쿼리문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및 </a:t>
                      </a:r>
                      <a:r>
                        <a:rPr lang="ko-KR" altLang="en-US" sz="10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서버코드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수정</a:t>
                      </a:r>
                      <a:endParaRPr lang="en-US" altLang="ko-KR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10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주변상점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데이터 </a:t>
                      </a:r>
                      <a:b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r>
                        <a:rPr lang="ko-KR" altLang="en-US" sz="10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통계페이지</a:t>
                      </a: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제작</a:t>
                      </a:r>
                      <a:b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endParaRPr lang="en-US" altLang="ko-KR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주변 상점 데이터 </a:t>
                      </a:r>
                      <a:br>
                        <a:rPr lang="en-US" altLang="ko-KR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</a:br>
                      <a:r>
                        <a:rPr lang="ko-KR" altLang="en-US" sz="1000" b="1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위치 </a:t>
                      </a:r>
                      <a:r>
                        <a:rPr lang="ko-KR" altLang="en-US" sz="1000" b="1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마커표시</a:t>
                      </a:r>
                      <a:endParaRPr lang="ko-Kore-KR" altLang="en-US" sz="1000" b="1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05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647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20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 </a:t>
            </a:r>
            <a:r>
              <a:rPr lang="en-US" altLang="ko-KR" dirty="0"/>
              <a:t>– </a:t>
            </a:r>
            <a:r>
              <a:rPr lang="ko-KR" altLang="en-US" dirty="0"/>
              <a:t>구성도</a:t>
            </a:r>
            <a:endParaRPr lang="ko-KR" altLang="en-US" dirty="0"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3E4A3F-C93F-45C5-893E-062AE1C4D2A4}"/>
              </a:ext>
            </a:extLst>
          </p:cNvPr>
          <p:cNvGrpSpPr/>
          <p:nvPr/>
        </p:nvGrpSpPr>
        <p:grpSpPr>
          <a:xfrm>
            <a:off x="111313" y="1538650"/>
            <a:ext cx="8921373" cy="4753838"/>
            <a:chOff x="323844" y="314327"/>
            <a:chExt cx="11353804" cy="604998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1D1123-F798-4166-9BA7-1C081D71CCA1}"/>
                </a:ext>
              </a:extLst>
            </p:cNvPr>
            <p:cNvSpPr/>
            <p:nvPr/>
          </p:nvSpPr>
          <p:spPr>
            <a:xfrm>
              <a:off x="323845" y="5869009"/>
              <a:ext cx="11344275" cy="495300"/>
            </a:xfrm>
            <a:prstGeom prst="rect">
              <a:avLst/>
            </a:prstGeom>
            <a:noFill/>
            <a:ln>
              <a:solidFill>
                <a:srgbClr val="F03C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D2B857-4BB2-4DD2-9834-421210224215}"/>
                </a:ext>
              </a:extLst>
            </p:cNvPr>
            <p:cNvGrpSpPr/>
            <p:nvPr/>
          </p:nvGrpSpPr>
          <p:grpSpPr>
            <a:xfrm>
              <a:off x="333372" y="709613"/>
              <a:ext cx="11344275" cy="495300"/>
              <a:chOff x="333375" y="400050"/>
              <a:chExt cx="11344275" cy="4953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C785B5B-00C8-4E69-8646-0EF2EB71DB81}"/>
                  </a:ext>
                </a:extLst>
              </p:cNvPr>
              <p:cNvSpPr/>
              <p:nvPr/>
            </p:nvSpPr>
            <p:spPr>
              <a:xfrm>
                <a:off x="333375" y="400050"/>
                <a:ext cx="11344275" cy="495300"/>
              </a:xfrm>
              <a:prstGeom prst="rect">
                <a:avLst/>
              </a:prstGeom>
              <a:noFill/>
              <a:ln>
                <a:solidFill>
                  <a:srgbClr val="F03C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5B04749-898F-44C8-BCD2-C6272D5E3A95}"/>
                  </a:ext>
                </a:extLst>
              </p:cNvPr>
              <p:cNvSpPr txBox="1"/>
              <p:nvPr/>
            </p:nvSpPr>
            <p:spPr>
              <a:xfrm>
                <a:off x="6105526" y="471013"/>
                <a:ext cx="5391151" cy="3916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Navigation Bar</a:t>
                </a:r>
                <a:endPara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99E761-1E09-474E-8A5C-1EE3EF21B56C}"/>
                  </a:ext>
                </a:extLst>
              </p:cNvPr>
              <p:cNvSpPr txBox="1"/>
              <p:nvPr/>
            </p:nvSpPr>
            <p:spPr>
              <a:xfrm>
                <a:off x="419101" y="463630"/>
                <a:ext cx="1933575" cy="3916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LOGO</a:t>
                </a:r>
                <a:endPara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1F32CE-0A1B-45D8-8818-0974F8BFD637}"/>
                </a:ext>
              </a:extLst>
            </p:cNvPr>
            <p:cNvSpPr txBox="1"/>
            <p:nvPr/>
          </p:nvSpPr>
          <p:spPr>
            <a:xfrm>
              <a:off x="333372" y="5931396"/>
              <a:ext cx="11334747" cy="3916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Footer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75FF418-3724-4D26-B584-1996F9B5C6D3}"/>
                </a:ext>
              </a:extLst>
            </p:cNvPr>
            <p:cNvGrpSpPr/>
            <p:nvPr/>
          </p:nvGrpSpPr>
          <p:grpSpPr>
            <a:xfrm>
              <a:off x="333373" y="1838326"/>
              <a:ext cx="11344275" cy="3486150"/>
              <a:chOff x="323847" y="1676401"/>
              <a:chExt cx="11344275" cy="348615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A6833AA-D576-4A2B-AE83-C1C87ED37792}"/>
                  </a:ext>
                </a:extLst>
              </p:cNvPr>
              <p:cNvSpPr/>
              <p:nvPr/>
            </p:nvSpPr>
            <p:spPr>
              <a:xfrm>
                <a:off x="323847" y="1676401"/>
                <a:ext cx="11344275" cy="3486150"/>
              </a:xfrm>
              <a:prstGeom prst="rect">
                <a:avLst/>
              </a:prstGeom>
              <a:noFill/>
              <a:ln>
                <a:solidFill>
                  <a:srgbClr val="F03C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2A905A-64D4-4DA0-9AB4-5DD8D11B111F}"/>
                  </a:ext>
                </a:extLst>
              </p:cNvPr>
              <p:cNvSpPr txBox="1"/>
              <p:nvPr/>
            </p:nvSpPr>
            <p:spPr>
              <a:xfrm>
                <a:off x="619126" y="1977509"/>
                <a:ext cx="1514478" cy="3916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메인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D190DA-2421-42D2-AB32-29436095FB5F}"/>
                  </a:ext>
                </a:extLst>
              </p:cNvPr>
              <p:cNvSpPr txBox="1"/>
              <p:nvPr/>
            </p:nvSpPr>
            <p:spPr>
              <a:xfrm>
                <a:off x="2471744" y="1974889"/>
                <a:ext cx="1514478" cy="3916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공지사항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9D9953-CCCC-4C1B-ADA3-3BD7A670838F}"/>
                  </a:ext>
                </a:extLst>
              </p:cNvPr>
              <p:cNvSpPr txBox="1"/>
              <p:nvPr/>
            </p:nvSpPr>
            <p:spPr>
              <a:xfrm>
                <a:off x="4324362" y="1974889"/>
                <a:ext cx="1514478" cy="3916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매매가 정보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9DC541-3488-403B-9B27-8696D0248852}"/>
                  </a:ext>
                </a:extLst>
              </p:cNvPr>
              <p:cNvSpPr txBox="1"/>
              <p:nvPr/>
            </p:nvSpPr>
            <p:spPr>
              <a:xfrm>
                <a:off x="6176980" y="1974889"/>
                <a:ext cx="1514478" cy="3916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로그인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5C8D54-0F33-4B6F-84B9-A570F4D938EB}"/>
                  </a:ext>
                </a:extLst>
              </p:cNvPr>
              <p:cNvSpPr txBox="1"/>
              <p:nvPr/>
            </p:nvSpPr>
            <p:spPr>
              <a:xfrm>
                <a:off x="8029598" y="1974889"/>
                <a:ext cx="1514478" cy="3916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회원가입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34749D-E54F-4208-B87D-1C520DBBBC9C}"/>
                  </a:ext>
                </a:extLst>
              </p:cNvPr>
              <p:cNvSpPr txBox="1"/>
              <p:nvPr/>
            </p:nvSpPr>
            <p:spPr>
              <a:xfrm>
                <a:off x="9882216" y="1974889"/>
                <a:ext cx="1514478" cy="3916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정보수정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24E920-04FF-4B13-B487-3DCE022D4F4C}"/>
                  </a:ext>
                </a:extLst>
              </p:cNvPr>
              <p:cNvSpPr txBox="1"/>
              <p:nvPr/>
            </p:nvSpPr>
            <p:spPr>
              <a:xfrm>
                <a:off x="2471744" y="2350056"/>
                <a:ext cx="1514478" cy="391693"/>
              </a:xfrm>
              <a:prstGeom prst="rect">
                <a:avLst/>
              </a:prstGeom>
              <a:noFill/>
              <a:ln>
                <a:solidFill>
                  <a:srgbClr val="F03C0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공지 상세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5C9786-8059-480E-BC4F-C2309911D20F}"/>
                  </a:ext>
                </a:extLst>
              </p:cNvPr>
              <p:cNvSpPr txBox="1"/>
              <p:nvPr/>
            </p:nvSpPr>
            <p:spPr>
              <a:xfrm>
                <a:off x="4324362" y="2344221"/>
                <a:ext cx="1514478" cy="391693"/>
              </a:xfrm>
              <a:prstGeom prst="rect">
                <a:avLst/>
              </a:prstGeom>
              <a:noFill/>
              <a:ln>
                <a:solidFill>
                  <a:srgbClr val="F03C0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매물 지도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877E96-7CD7-40BF-A302-87E5F787C2EC}"/>
                  </a:ext>
                </a:extLst>
              </p:cNvPr>
              <p:cNvSpPr txBox="1"/>
              <p:nvPr/>
            </p:nvSpPr>
            <p:spPr>
              <a:xfrm>
                <a:off x="4324362" y="2713553"/>
                <a:ext cx="1514478" cy="391693"/>
              </a:xfrm>
              <a:prstGeom prst="rect">
                <a:avLst/>
              </a:prstGeom>
              <a:noFill/>
              <a:ln>
                <a:solidFill>
                  <a:srgbClr val="F03C0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매물 리스트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BF2F1E-CEA7-48EB-BA6A-DDA6A293B085}"/>
                  </a:ext>
                </a:extLst>
              </p:cNvPr>
              <p:cNvSpPr txBox="1"/>
              <p:nvPr/>
            </p:nvSpPr>
            <p:spPr>
              <a:xfrm>
                <a:off x="3719517" y="3689389"/>
                <a:ext cx="1514478" cy="39169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매물 상세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23582D-94B0-4451-91A5-664E6478F649}"/>
                  </a:ext>
                </a:extLst>
              </p:cNvPr>
              <p:cNvSpPr txBox="1"/>
              <p:nvPr/>
            </p:nvSpPr>
            <p:spPr>
              <a:xfrm>
                <a:off x="3719517" y="4058721"/>
                <a:ext cx="1514478" cy="391693"/>
              </a:xfrm>
              <a:prstGeom prst="rect">
                <a:avLst/>
              </a:prstGeom>
              <a:noFill/>
              <a:ln>
                <a:solidFill>
                  <a:srgbClr val="F03C0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거래내역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540A23-B2F4-4CA7-A309-483202FC3CAF}"/>
                  </a:ext>
                </a:extLst>
              </p:cNvPr>
              <p:cNvSpPr txBox="1"/>
              <p:nvPr/>
            </p:nvSpPr>
            <p:spPr>
              <a:xfrm>
                <a:off x="3719517" y="4428053"/>
                <a:ext cx="1514478" cy="548369"/>
              </a:xfrm>
              <a:prstGeom prst="rect">
                <a:avLst/>
              </a:prstGeom>
              <a:noFill/>
              <a:ln>
                <a:solidFill>
                  <a:srgbClr val="F03C0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편의시설</a:t>
                </a:r>
                <a:br>
                  <a:rPr lang="en-US" altLang="ko-KR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</a:br>
                <a:r>
                  <a: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통계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4EC9CE-13E1-4099-B108-62FFCD298C66}"/>
                  </a:ext>
                </a:extLst>
              </p:cNvPr>
              <p:cNvSpPr txBox="1"/>
              <p:nvPr/>
            </p:nvSpPr>
            <p:spPr>
              <a:xfrm>
                <a:off x="9882216" y="2344221"/>
                <a:ext cx="1514478" cy="391693"/>
              </a:xfrm>
              <a:prstGeom prst="rect">
                <a:avLst/>
              </a:prstGeom>
              <a:noFill/>
              <a:ln>
                <a:solidFill>
                  <a:srgbClr val="F03C0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기본 사항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D2DFFB-8A57-477C-82D3-4621522648CF}"/>
                  </a:ext>
                </a:extLst>
              </p:cNvPr>
              <p:cNvSpPr txBox="1"/>
              <p:nvPr/>
            </p:nvSpPr>
            <p:spPr>
              <a:xfrm>
                <a:off x="9882216" y="2713553"/>
                <a:ext cx="1514478" cy="548369"/>
              </a:xfrm>
              <a:prstGeom prst="rect">
                <a:avLst/>
              </a:prstGeom>
              <a:noFill/>
              <a:ln>
                <a:solidFill>
                  <a:srgbClr val="F03C0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선호 편의시설 </a:t>
                </a:r>
                <a:br>
                  <a:rPr lang="en-US" altLang="ko-KR" sz="11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</a:br>
                <a:r>
                  <a:rPr lang="ko-KR" altLang="en-US" sz="11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선택</a:t>
                </a:r>
                <a:endPara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F0EE144-AE11-4CF3-A841-112391CA0771}"/>
                </a:ext>
              </a:extLst>
            </p:cNvPr>
            <p:cNvCxnSpPr>
              <a:cxnSpLocks/>
              <a:stCxn id="23" idx="0"/>
              <a:endCxn id="37" idx="2"/>
            </p:cNvCxnSpPr>
            <p:nvPr/>
          </p:nvCxnSpPr>
          <p:spPr>
            <a:xfrm flipV="1">
              <a:off x="1385893" y="1204912"/>
              <a:ext cx="4619618" cy="934521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63723F7-5CD0-4D15-8BCA-78CC0411F9E7}"/>
                </a:ext>
              </a:extLst>
            </p:cNvPr>
            <p:cNvCxnSpPr>
              <a:cxnSpLocks/>
              <a:stCxn id="24" idx="0"/>
              <a:endCxn id="37" idx="2"/>
            </p:cNvCxnSpPr>
            <p:nvPr/>
          </p:nvCxnSpPr>
          <p:spPr>
            <a:xfrm flipV="1">
              <a:off x="3238510" y="1204912"/>
              <a:ext cx="2767000" cy="931901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BA09E92-A1C7-4991-A0B4-5459D4808355}"/>
                </a:ext>
              </a:extLst>
            </p:cNvPr>
            <p:cNvCxnSpPr>
              <a:cxnSpLocks/>
              <a:stCxn id="25" idx="0"/>
              <a:endCxn id="37" idx="2"/>
            </p:cNvCxnSpPr>
            <p:nvPr/>
          </p:nvCxnSpPr>
          <p:spPr>
            <a:xfrm flipV="1">
              <a:off x="5091127" y="1204912"/>
              <a:ext cx="914383" cy="931901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D8D5D45-7ECA-4920-AFA0-EE63DD69743E}"/>
                </a:ext>
              </a:extLst>
            </p:cNvPr>
            <p:cNvCxnSpPr>
              <a:cxnSpLocks/>
              <a:stCxn id="26" idx="0"/>
              <a:endCxn id="37" idx="2"/>
            </p:cNvCxnSpPr>
            <p:nvPr/>
          </p:nvCxnSpPr>
          <p:spPr>
            <a:xfrm flipH="1" flipV="1">
              <a:off x="6005510" y="1204912"/>
              <a:ext cx="938236" cy="931901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83CF6B6-6001-45FE-8E23-534D34B7545A}"/>
                </a:ext>
              </a:extLst>
            </p:cNvPr>
            <p:cNvCxnSpPr>
              <a:cxnSpLocks/>
              <a:stCxn id="27" idx="0"/>
              <a:endCxn id="37" idx="2"/>
            </p:cNvCxnSpPr>
            <p:nvPr/>
          </p:nvCxnSpPr>
          <p:spPr>
            <a:xfrm flipH="1" flipV="1">
              <a:off x="6005510" y="1204912"/>
              <a:ext cx="2790853" cy="931901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0643237-3058-40D1-A137-BA9BC4808520}"/>
                </a:ext>
              </a:extLst>
            </p:cNvPr>
            <p:cNvCxnSpPr>
              <a:cxnSpLocks/>
              <a:stCxn id="28" idx="0"/>
              <a:endCxn id="37" idx="2"/>
            </p:cNvCxnSpPr>
            <p:nvPr/>
          </p:nvCxnSpPr>
          <p:spPr>
            <a:xfrm flipH="1" flipV="1">
              <a:off x="6005510" y="1204912"/>
              <a:ext cx="4643471" cy="931901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84DF8300-2ABF-433E-ADC3-03A7C8BD7BA8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 rot="5400000">
              <a:off x="4496635" y="3256820"/>
              <a:ext cx="584144" cy="6048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698692-8E62-45F4-BCA2-7D54FA9BD42E}"/>
                </a:ext>
              </a:extLst>
            </p:cNvPr>
            <p:cNvSpPr txBox="1"/>
            <p:nvPr/>
          </p:nvSpPr>
          <p:spPr>
            <a:xfrm>
              <a:off x="323847" y="314327"/>
              <a:ext cx="2790825" cy="391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Navigation Component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C2DB9C-1253-4A7F-A6DB-0A97830E338B}"/>
                </a:ext>
              </a:extLst>
            </p:cNvPr>
            <p:cNvSpPr txBox="1"/>
            <p:nvPr/>
          </p:nvSpPr>
          <p:spPr>
            <a:xfrm>
              <a:off x="323845" y="1448190"/>
              <a:ext cx="2790825" cy="391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Main Component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876D08-51B5-4697-985B-B69E81E6EA42}"/>
                </a:ext>
              </a:extLst>
            </p:cNvPr>
            <p:cNvSpPr txBox="1"/>
            <p:nvPr/>
          </p:nvSpPr>
          <p:spPr>
            <a:xfrm>
              <a:off x="323844" y="5443270"/>
              <a:ext cx="2790825" cy="391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Footer Component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화면 설계서</a:t>
            </a:r>
          </a:p>
        </p:txBody>
      </p:sp>
      <p:pic>
        <p:nvPicPr>
          <p:cNvPr id="4" name="그림 3" descr="텍스트, 실내, 화면, 검은색이(가) 표시된 사진&#10;&#10;자동 생성된 설명">
            <a:extLst>
              <a:ext uri="{FF2B5EF4-FFF2-40B4-BE49-F238E27FC236}">
                <a16:creationId xmlns:a16="http://schemas.microsoft.com/office/drawing/2014/main" id="{E3CFDB50-0360-49CB-9F93-24E03E659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7" y="1772816"/>
            <a:ext cx="9144000" cy="45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841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10213</TotalTime>
  <Words>575</Words>
  <Application>Microsoft Macintosh PowerPoint</Application>
  <PresentationFormat>화면 슬라이드 쇼(4:3)</PresentationFormat>
  <Paragraphs>154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Calibri</vt:lpstr>
      <vt:lpstr>Arial</vt:lpstr>
      <vt:lpstr>NanumSquare</vt:lpstr>
      <vt:lpstr>맑은 고딕</vt:lpstr>
      <vt:lpstr>Calibri Light</vt:lpstr>
      <vt:lpstr>나눔스퀘어</vt:lpstr>
      <vt:lpstr>굴림체</vt:lpstr>
      <vt:lpstr>나눔스퀘어 ExtraBold</vt:lpstr>
      <vt:lpstr>나눔스퀘어 Bold</vt:lpstr>
      <vt:lpstr>NanumSquare Bold</vt:lpstr>
      <vt:lpstr>Office 테마</vt:lpstr>
      <vt:lpstr>아파트 매매가 조회 플랫폼   서울 13반 9조</vt:lpstr>
      <vt:lpstr>PowerPoint 프레젠테이션</vt:lpstr>
      <vt:lpstr>PowerPoint 프레젠테이션</vt:lpstr>
      <vt:lpstr>기획 배경 및 목표</vt:lpstr>
      <vt:lpstr>주요 적용 기술 및 개발 환경</vt:lpstr>
      <vt:lpstr>추진 계획 및 일정</vt:lpstr>
      <vt:lpstr>추진 계획 및 일정</vt:lpstr>
      <vt:lpstr>화면 설계서 – 구성도</vt:lpstr>
      <vt:lpstr>화면 설계서</vt:lpstr>
      <vt:lpstr>화면 설계서</vt:lpstr>
      <vt:lpstr>화면 설계서</vt:lpstr>
      <vt:lpstr>화면 설계서</vt:lpstr>
      <vt:lpstr>화면 설계서</vt:lpstr>
      <vt:lpstr>화면 설계서</vt:lpstr>
      <vt:lpstr>화면 설계서</vt:lpstr>
      <vt:lpstr>화면 설계서</vt:lpstr>
      <vt:lpstr>화면 설계서</vt:lpstr>
      <vt:lpstr>화면 설계서</vt:lpstr>
      <vt:lpstr>화면 설계서</vt:lpstr>
      <vt:lpstr>주요기능</vt:lpstr>
      <vt:lpstr>주요기능</vt:lpstr>
      <vt:lpstr>주요기능</vt:lpstr>
      <vt:lpstr>개발 후기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문성욱</cp:lastModifiedBy>
  <cp:revision>34</cp:revision>
  <dcterms:created xsi:type="dcterms:W3CDTF">2010-02-01T08:03:16Z</dcterms:created>
  <dcterms:modified xsi:type="dcterms:W3CDTF">2021-05-27T09:31:22Z</dcterms:modified>
  <cp:category>www.slidemembers.com</cp:category>
</cp:coreProperties>
</file>